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67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derico Biffi" userId="afb04df6-9a32-4d17-b519-787fb08a2512" providerId="ADAL" clId="{7D3D3ED5-DC7A-45CF-A9BE-5344AE04C769}"/>
    <pc:docChg chg="custSel modSld">
      <pc:chgData name="Federico Biffi" userId="afb04df6-9a32-4d17-b519-787fb08a2512" providerId="ADAL" clId="{7D3D3ED5-DC7A-45CF-A9BE-5344AE04C769}" dt="2026-07-03T12:38:03.589" v="1091" actId="5793"/>
      <pc:docMkLst>
        <pc:docMk/>
      </pc:docMkLst>
      <pc:sldChg chg="modSp mod">
        <pc:chgData name="Federico Biffi" userId="afb04df6-9a32-4d17-b519-787fb08a2512" providerId="ADAL" clId="{7D3D3ED5-DC7A-45CF-A9BE-5344AE04C769}" dt="2026-07-03T12:31:09.717" v="75" actId="6549"/>
        <pc:sldMkLst>
          <pc:docMk/>
          <pc:sldMk cId="0" sldId="259"/>
        </pc:sldMkLst>
        <pc:spChg chg="mod">
          <ac:chgData name="Federico Biffi" userId="afb04df6-9a32-4d17-b519-787fb08a2512" providerId="ADAL" clId="{7D3D3ED5-DC7A-45CF-A9BE-5344AE04C769}" dt="2026-07-03T12:31:09.717" v="75" actId="6549"/>
          <ac:spMkLst>
            <pc:docMk/>
            <pc:sldMk cId="0" sldId="259"/>
            <ac:spMk id="18" creationId="{00000000-0000-0000-0000-000000000000}"/>
          </ac:spMkLst>
        </pc:spChg>
      </pc:sldChg>
      <pc:sldChg chg="modSp mod">
        <pc:chgData name="Federico Biffi" userId="afb04df6-9a32-4d17-b519-787fb08a2512" providerId="ADAL" clId="{7D3D3ED5-DC7A-45CF-A9BE-5344AE04C769}" dt="2026-07-03T12:32:57.948" v="227" actId="20577"/>
        <pc:sldMkLst>
          <pc:docMk/>
          <pc:sldMk cId="0" sldId="260"/>
        </pc:sldMkLst>
        <pc:spChg chg="mod">
          <ac:chgData name="Federico Biffi" userId="afb04df6-9a32-4d17-b519-787fb08a2512" providerId="ADAL" clId="{7D3D3ED5-DC7A-45CF-A9BE-5344AE04C769}" dt="2026-07-03T12:32:57.948" v="227" actId="20577"/>
          <ac:spMkLst>
            <pc:docMk/>
            <pc:sldMk cId="0" sldId="260"/>
            <ac:spMk id="7" creationId="{00000000-0000-0000-0000-000000000000}"/>
          </ac:spMkLst>
        </pc:spChg>
      </pc:sldChg>
      <pc:sldChg chg="modSp mod">
        <pc:chgData name="Federico Biffi" userId="afb04df6-9a32-4d17-b519-787fb08a2512" providerId="ADAL" clId="{7D3D3ED5-DC7A-45CF-A9BE-5344AE04C769}" dt="2026-07-03T12:38:03.589" v="1091" actId="5793"/>
        <pc:sldMkLst>
          <pc:docMk/>
          <pc:sldMk cId="0" sldId="261"/>
        </pc:sldMkLst>
        <pc:spChg chg="mod">
          <ac:chgData name="Federico Biffi" userId="afb04df6-9a32-4d17-b519-787fb08a2512" providerId="ADAL" clId="{7D3D3ED5-DC7A-45CF-A9BE-5344AE04C769}" dt="2026-07-03T12:36:42.517" v="951" actId="20577"/>
          <ac:spMkLst>
            <pc:docMk/>
            <pc:sldMk cId="0" sldId="261"/>
            <ac:spMk id="7" creationId="{00000000-0000-0000-0000-000000000000}"/>
          </ac:spMkLst>
        </pc:spChg>
        <pc:spChg chg="mod">
          <ac:chgData name="Federico Biffi" userId="afb04df6-9a32-4d17-b519-787fb08a2512" providerId="ADAL" clId="{7D3D3ED5-DC7A-45CF-A9BE-5344AE04C769}" dt="2026-07-03T12:38:03.589" v="1091" actId="5793"/>
          <ac:spMkLst>
            <pc:docMk/>
            <pc:sldMk cId="0" sldId="261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39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1460" y="120292"/>
            <a:ext cx="12161520" cy="6858000"/>
          </a:xfrm>
          <a:prstGeom prst="rect">
            <a:avLst/>
          </a:prstGeom>
          <a:solidFill>
            <a:srgbClr val="15233F"/>
          </a:solidFill>
          <a:ln/>
        </p:spPr>
        <p:txBody>
          <a:bodyPr/>
          <a:lstStyle/>
          <a:p>
            <a:r>
              <a:rPr lang="it-IT" dirty="0"/>
              <a:t>               </a:t>
            </a:r>
          </a:p>
          <a:p>
            <a:endParaRPr lang="it-IT" dirty="0"/>
          </a:p>
          <a:p>
            <a:r>
              <a:rPr lang="it-IT" dirty="0">
                <a:solidFill>
                  <a:schemeClr val="bg1"/>
                </a:solidFill>
              </a:rPr>
              <a:t>             Studio Lozza Biffi &amp; Partners</a:t>
            </a:r>
          </a:p>
        </p:txBody>
      </p:sp>
      <p:sp>
        <p:nvSpPr>
          <p:cNvPr id="3" name="Shape 1"/>
          <p:cNvSpPr/>
          <p:nvPr/>
        </p:nvSpPr>
        <p:spPr>
          <a:xfrm>
            <a:off x="8778240" y="-2194560"/>
            <a:ext cx="5852160" cy="5852160"/>
          </a:xfrm>
          <a:prstGeom prst="ellipse">
            <a:avLst/>
          </a:prstGeom>
          <a:solidFill>
            <a:srgbClr val="23365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10332720" y="3291840"/>
            <a:ext cx="3840480" cy="3840480"/>
          </a:xfrm>
          <a:prstGeom prst="ellipse">
            <a:avLst/>
          </a:prstGeom>
          <a:solidFill>
            <a:srgbClr val="2C4A7C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777240" y="777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874520"/>
            <a:ext cx="502920" cy="5029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514600"/>
            <a:ext cx="9509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Previdenza complementare e TFR:</a:t>
            </a:r>
            <a:endParaRPr lang="en-US" sz="4000" dirty="0"/>
          </a:p>
          <a:p>
            <a:pPr marL="0" indent="0">
              <a:lnSpc>
                <a:spcPct val="104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cosa cambia dal 1° luglio 2026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822960" y="443484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650" dirty="0">
                <a:solidFill>
                  <a:srgbClr val="AFC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nuova adesione automatica ai fondi pensione introdotta dalla Legge di Bilancio 2026 — guida per i clienti dello Studio.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22960" y="5989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8FA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 informativa per la clientela  ·  </a:t>
            </a:r>
            <a:r>
              <a:rPr lang="en-US" sz="1250" i="1" dirty="0" err="1">
                <a:solidFill>
                  <a:srgbClr val="8FA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Luglio</a:t>
            </a:r>
            <a:r>
              <a:rPr lang="en-US" sz="1250" i="1" dirty="0">
                <a:solidFill>
                  <a:srgbClr val="8FA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C88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QUADRO IN BREVE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5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 cosa si tratta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6400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700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 </a:t>
            </a:r>
            <a:r>
              <a:rPr lang="en-US" sz="1700" b="1" dirty="0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1° luglio 2026</a:t>
            </a:r>
            <a:r>
              <a:rPr lang="en-US" sz="1700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cambia il modo in cui il TFR dei dipendenti del settore privato confluisce nei fondi pensione. </a:t>
            </a:r>
            <a:r>
              <a:rPr lang="en-US" sz="170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silenzio del lavoratore non significa più “TFR in azienda”, ma adesione automatica alla previdenza complementare.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40080" y="34290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500" i="1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logica</a:t>
            </a:r>
            <a:r>
              <a:rPr lang="en-US" sz="1500" i="1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1500" i="1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adesione</a:t>
            </a:r>
            <a:r>
              <a:rPr lang="en-US" sz="1500" i="1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i="1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viene</a:t>
            </a:r>
            <a:r>
              <a:rPr lang="en-US" sz="1500" i="1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i="1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invertita</a:t>
            </a:r>
            <a:r>
              <a:rPr lang="en-US" sz="1500" i="1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prima la scelta era “aderire”, ora la scelta è “rinunciare”. Chi non si esprime, entra nel fondo.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452360" y="1737360"/>
            <a:ext cx="1417320" cy="269748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8A93A6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132" y="2011680"/>
            <a:ext cx="493776" cy="49377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06640" y="260604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5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1° lug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7406640" y="310896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88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452360" y="352044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decorrenza</a:t>
            </a:r>
            <a:endParaRPr lang="en-US" sz="11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1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nuove regole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9034272" y="1737360"/>
            <a:ext cx="1417320" cy="269748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8A93A6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6044" y="2011680"/>
            <a:ext cx="493776" cy="49377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988552" y="260604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5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</a:t>
            </a:r>
            <a:endParaRPr lang="en-US" sz="2600" dirty="0"/>
          </a:p>
        </p:txBody>
      </p:sp>
      <p:sp>
        <p:nvSpPr>
          <p:cNvPr id="14" name="Text 10"/>
          <p:cNvSpPr/>
          <p:nvPr/>
        </p:nvSpPr>
        <p:spPr>
          <a:xfrm>
            <a:off x="8988552" y="310896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88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giorni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9034272" y="352044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 per</a:t>
            </a:r>
            <a:endParaRPr lang="en-US" sz="11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1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scegliere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10616184" y="1737360"/>
            <a:ext cx="1417320" cy="269748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8A93A6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7956" y="2011680"/>
            <a:ext cx="493776" cy="49377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570464" y="260604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5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TFR</a:t>
            </a:r>
            <a:endParaRPr lang="en-US" sz="2600" dirty="0"/>
          </a:p>
        </p:txBody>
      </p:sp>
      <p:sp>
        <p:nvSpPr>
          <p:cNvPr id="19" name="Text 14"/>
          <p:cNvSpPr/>
          <p:nvPr/>
        </p:nvSpPr>
        <p:spPr>
          <a:xfrm>
            <a:off x="10570464" y="3108960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88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fondo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10616184" y="352044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in</a:t>
            </a:r>
            <a:endParaRPr lang="en-US" sz="11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1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di silenzio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640080" y="4937760"/>
            <a:ext cx="10881360" cy="1325880"/>
          </a:xfrm>
          <a:prstGeom prst="roundRect">
            <a:avLst>
              <a:gd name="adj" fmla="val 6897"/>
            </a:avLst>
          </a:prstGeom>
          <a:solidFill>
            <a:srgbClr val="15233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2" name="Text 17"/>
          <p:cNvSpPr/>
          <p:nvPr/>
        </p:nvSpPr>
        <p:spPr>
          <a:xfrm>
            <a:off x="960120" y="51389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C88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 RIGUARDA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960120" y="5440680"/>
            <a:ext cx="10241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Tutti i datori di lavoro privati</a:t>
            </a:r>
            <a:r>
              <a:rPr lang="en-US" sz="1450" dirty="0">
                <a:solidFill>
                  <a:srgbClr val="AFC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prescindere dalla dimensione.  </a:t>
            </a: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Esclusi</a:t>
            </a:r>
            <a:r>
              <a:rPr lang="en-US" sz="1450" dirty="0">
                <a:solidFill>
                  <a:srgbClr val="AFC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lavoratori domestici, pubblica amministrazione e rapporti a termine sotto i 60 giorni.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C88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PERSONALE GIÀ IN AZIENDA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5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Lavoratori già in forza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3246120" cy="4434840"/>
          </a:xfrm>
          <a:prstGeom prst="roundRect">
            <a:avLst>
              <a:gd name="adj" fmla="val 2817"/>
            </a:avLst>
          </a:prstGeom>
          <a:solidFill>
            <a:srgbClr val="15233F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10312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60120" y="28803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8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buona notizia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960120" y="3200400"/>
            <a:ext cx="2697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 chi è </a:t>
            </a:r>
            <a:r>
              <a:rPr lang="en-US" sz="1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già</a:t>
            </a: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in forza e NON cambia rapporto di lavoro, non scatta alcun automatismo.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60120" y="5029200"/>
            <a:ext cx="2697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300" dirty="0">
                <a:solidFill>
                  <a:srgbClr val="AFC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Restano valide le scelte già fatte — o il silenzio già maturato.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206240" y="1783080"/>
            <a:ext cx="73152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8A93A6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4480560" y="2194560"/>
            <a:ext cx="548640" cy="548640"/>
          </a:xfrm>
          <a:prstGeom prst="ellipse">
            <a:avLst/>
          </a:prstGeom>
          <a:solidFill>
            <a:srgbClr val="F4F6F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233172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257800" y="1984248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nuovo adempimento automatico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5257800" y="2350008"/>
            <a:ext cx="5989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7000"/>
              </a:lnSpc>
              <a:buNone/>
            </a:pP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nuova adesione automatica riguarda chi viene assunto, non chi è già in forza senza nuovi contratti. Per questi dipendenti gli obblighi informativi a vostro carico non cambiano.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4206240" y="4745736"/>
            <a:ext cx="73152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8A93A6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20" name="Shape 15"/>
          <p:cNvSpPr/>
          <p:nvPr/>
        </p:nvSpPr>
        <p:spPr>
          <a:xfrm>
            <a:off x="4480560" y="5157216"/>
            <a:ext cx="548640" cy="548640"/>
          </a:xfrm>
          <a:prstGeom prst="ellipse">
            <a:avLst/>
          </a:prstGeom>
          <a:solidFill>
            <a:srgbClr val="F4F6F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5294376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257800" y="4946904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TFR si “muove” solo al cambio di rapporto</a:t>
            </a:r>
            <a:endParaRPr lang="en-US" sz="1550" dirty="0"/>
          </a:p>
        </p:txBody>
      </p:sp>
      <p:sp>
        <p:nvSpPr>
          <p:cNvPr id="23" name="Text 17"/>
          <p:cNvSpPr/>
          <p:nvPr/>
        </p:nvSpPr>
        <p:spPr>
          <a:xfrm>
            <a:off x="5257800" y="5312664"/>
            <a:ext cx="5989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7000"/>
              </a:lnSpc>
              <a:buNone/>
            </a:pP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nuove regole tornano rilevanti quando un dipendente viene riassunto o instaura un nuovo rapporto dopo il 30/6/2026: in quel caso si applica la disciplina dei “non di prima assunzione”.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C88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NUOVE ASSUNZIONI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5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Lavoratori neoassunti: il cuore della riforma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246120" cy="4389120"/>
          </a:xfrm>
          <a:prstGeom prst="roundRect">
            <a:avLst>
              <a:gd name="adj" fmla="val 2817"/>
            </a:avLst>
          </a:prstGeom>
          <a:solidFill>
            <a:srgbClr val="15233F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103120"/>
            <a:ext cx="603504" cy="6035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4400" y="27889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</a:t>
            </a:r>
            <a:endParaRPr lang="en-US" sz="6400" dirty="0"/>
          </a:p>
        </p:txBody>
      </p:sp>
      <p:sp>
        <p:nvSpPr>
          <p:cNvPr id="7" name="Text 4"/>
          <p:cNvSpPr/>
          <p:nvPr/>
        </p:nvSpPr>
        <p:spPr>
          <a:xfrm>
            <a:off x="960120" y="3703320"/>
            <a:ext cx="2697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C88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giorni dall'assunzione per scegliere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60120" y="4434840"/>
            <a:ext cx="2697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3000"/>
              </a:lnSpc>
              <a:buNone/>
            </a:pPr>
            <a:r>
              <a:rPr lang="en-US" sz="1250" dirty="0">
                <a:solidFill>
                  <a:srgbClr val="AFC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 erano 6 mesi. Trascorso il termine senza risposta, scatta l'adesione automatica al fondo, con effetto dalla data di assunzione.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206240" y="1783080"/>
            <a:ext cx="73152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8A93A6">
                <a:alpha val="13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Shape 7"/>
          <p:cNvSpPr/>
          <p:nvPr/>
        </p:nvSpPr>
        <p:spPr>
          <a:xfrm>
            <a:off x="4480560" y="2194560"/>
            <a:ext cx="548640" cy="548640"/>
          </a:xfrm>
          <a:prstGeom prst="ellipse">
            <a:avLst/>
          </a:prstGeom>
          <a:solidFill>
            <a:srgbClr val="F4F6F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233172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257800" y="1984248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Dove va il TFR in caso di silenzio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5257800" y="2350008"/>
            <a:ext cx="5989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7000"/>
              </a:lnSpc>
              <a:buNone/>
            </a:pP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fondo previsto dal CCNL o dall'accordo aziendale; se ce ne sono più d'uno, quello con più iscritti in azienda. In assenza di un fondo di riferimento, confluisce al Fondo Cometa.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4160520" y="3246120"/>
            <a:ext cx="73152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8A93A6">
                <a:alpha val="13000"/>
              </a:srgb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5" name="Shape 11"/>
          <p:cNvSpPr/>
          <p:nvPr/>
        </p:nvSpPr>
        <p:spPr>
          <a:xfrm>
            <a:off x="4480560" y="3675888"/>
            <a:ext cx="548640" cy="548640"/>
          </a:xfrm>
          <a:prstGeom prst="ellipse">
            <a:avLst/>
          </a:prstGeom>
          <a:solidFill>
            <a:srgbClr val="F4F6F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3813048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257800" y="3371893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 err="1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Possibile</a:t>
            </a:r>
            <a:r>
              <a:rPr lang="en-US" sz="1550" b="1" dirty="0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attivazione</a:t>
            </a:r>
            <a:r>
              <a:rPr lang="en-US" sz="1550" b="1" dirty="0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</a:t>
            </a:r>
            <a:r>
              <a:rPr lang="en-US" sz="1550" b="1" dirty="0" err="1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Contributo</a:t>
            </a:r>
            <a:r>
              <a:rPr lang="en-US" sz="1550" b="1" dirty="0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aggiuntivo</a:t>
            </a:r>
            <a:r>
              <a:rPr lang="en-US" sz="1550" b="1" dirty="0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datoriale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5280660" y="3703320"/>
            <a:ext cx="5989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7000"/>
              </a:lnSpc>
              <a:buNone/>
            </a:pP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l'adesione (anche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tacita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solo per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CCNL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lo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prevedono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può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scattare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l'obbligo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 il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datore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integrare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quota TFR con il c.d.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contributo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datoriale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percentuale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contribuzione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aggiuntiva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rispetto al TFR,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generalmente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vale l’1 o 2%: in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casi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evidenzierà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addizionale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 </a:t>
            </a:r>
            <a:r>
              <a:rPr lang="en-US" sz="125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l’Azienda</a:t>
            </a: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4206240" y="4745736"/>
            <a:ext cx="73152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114300" dist="38100" dir="5400000" algn="bl" rotWithShape="0">
              <a:srgbClr val="8A93A6">
                <a:alpha val="13000"/>
              </a:srgb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20" name="Shape 15"/>
          <p:cNvSpPr/>
          <p:nvPr/>
        </p:nvSpPr>
        <p:spPr>
          <a:xfrm>
            <a:off x="4480560" y="5157216"/>
            <a:ext cx="548640" cy="548640"/>
          </a:xfrm>
          <a:prstGeom prst="ellipse">
            <a:avLst/>
          </a:prstGeom>
          <a:solidFill>
            <a:srgbClr val="F4F6F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7720" y="5294376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257800" y="4946904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5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scelta verso il fondo è irreversibile</a:t>
            </a:r>
            <a:endParaRPr lang="en-US" sz="1550" dirty="0"/>
          </a:p>
        </p:txBody>
      </p:sp>
      <p:sp>
        <p:nvSpPr>
          <p:cNvPr id="23" name="Text 17"/>
          <p:cNvSpPr/>
          <p:nvPr/>
        </p:nvSpPr>
        <p:spPr>
          <a:xfrm>
            <a:off x="5257800" y="5312664"/>
            <a:ext cx="5989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7000"/>
              </a:lnSpc>
              <a:buNone/>
            </a:pPr>
            <a:r>
              <a:rPr lang="en-US" sz="125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volta che il TFR è nel fondo, non si torna indietro. Al contrario, mantenere il TFR in azienda è sempre revocabile in un secondo momento.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C88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IMPATTO PER L'IMPRESA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 err="1">
                <a:solidFill>
                  <a:srgbClr val="15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Trasferimento</a:t>
            </a:r>
            <a:r>
              <a:rPr lang="en-US" sz="3100" b="1" dirty="0">
                <a:solidFill>
                  <a:srgbClr val="15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del TFR al fondo: cosa cambia per l'azienda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70560" y="1783080"/>
            <a:ext cx="5303520" cy="3063240"/>
          </a:xfrm>
          <a:prstGeom prst="roundRect">
            <a:avLst>
              <a:gd name="adj" fmla="val 2687"/>
            </a:avLst>
          </a:prstGeom>
          <a:solidFill>
            <a:srgbClr val="EAF3EE"/>
          </a:solidFill>
          <a:ln/>
          <a:effectLst>
            <a:outerShdw blurRad="114300" dist="38100" dir="5400000" algn="bl" rotWithShape="0">
              <a:srgbClr val="8A93A6">
                <a:alpha val="10000"/>
              </a:srgbClr>
            </a:outerShdw>
          </a:effectLst>
        </p:spPr>
        <p:txBody>
          <a:bodyPr/>
          <a:lstStyle/>
          <a:p>
            <a:endParaRPr lang="it-IT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0116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17320" y="2002536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F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Vantaggi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845392" y="2560320"/>
            <a:ext cx="47548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it-IT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Niente accantonamento TFR in bilancio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it-IT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riduce il debito futuro verso i dipendenti.</a:t>
            </a:r>
          </a:p>
          <a:p>
            <a:pPr marL="0" indent="0">
              <a:lnSpc>
                <a:spcPct val="112000"/>
              </a:lnSpc>
              <a:spcBef>
                <a:spcPts val="400"/>
              </a:spcBef>
              <a:spcAft>
                <a:spcPts val="500"/>
              </a:spcAft>
              <a:buNone/>
            </a:pPr>
            <a:r>
              <a:rPr lang="it-IT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 compensativi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it-IT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possibile beneficiare di un extra deducibilità sul reddito di impresa (4/6%)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it-IT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Contestuale riduzione (0,5%) dell'aliquota contributiva a carico del datore,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it-IT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riduce l’esposizione al rischio inflattivo.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it-IT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datore di lavoro che gestisce in azienda il TFR deve garantire la rivalutazione del montante al 31/12, con il trasferimento al fondo si evita la rivalutazione annuale del tfr.</a:t>
            </a:r>
          </a:p>
        </p:txBody>
      </p:sp>
      <p:sp>
        <p:nvSpPr>
          <p:cNvPr id="8" name="Shape 5"/>
          <p:cNvSpPr/>
          <p:nvPr/>
        </p:nvSpPr>
        <p:spPr>
          <a:xfrm>
            <a:off x="6217920" y="1783080"/>
            <a:ext cx="5303520" cy="3063240"/>
          </a:xfrm>
          <a:prstGeom prst="roundRect">
            <a:avLst>
              <a:gd name="adj" fmla="val 2687"/>
            </a:avLst>
          </a:prstGeom>
          <a:solidFill>
            <a:srgbClr val="F7ECEB"/>
          </a:solidFill>
          <a:ln/>
          <a:effectLst>
            <a:outerShdw blurRad="114300" dist="38100" dir="5400000" algn="bl" rotWithShape="0">
              <a:srgbClr val="8A93A6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201168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995160" y="2002536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041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Svantaggi / costi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6492240" y="2560320"/>
            <a:ext cx="47548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it-IT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Perdita di liquidità interna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it-IT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TFR in azienda è una forma di auto-finanziamento che con il trasferimento al fondo si perde. Si sostanzia immediatamente la manifestazione finanziaria del costo contabile.</a:t>
            </a:r>
          </a:p>
          <a:p>
            <a:pPr marL="0" indent="0">
              <a:lnSpc>
                <a:spcPct val="112000"/>
              </a:lnSpc>
              <a:spcBef>
                <a:spcPts val="400"/>
              </a:spcBef>
              <a:spcAft>
                <a:spcPts val="500"/>
              </a:spcAft>
              <a:buNone/>
            </a:pPr>
            <a:r>
              <a:rPr lang="it-IT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Nuovo contributo datoriale</a:t>
            </a:r>
          </a:p>
          <a:p>
            <a:pPr>
              <a:lnSpc>
                <a:spcPct val="112000"/>
              </a:lnSpc>
              <a:spcBef>
                <a:spcPts val="400"/>
              </a:spcBef>
              <a:spcAft>
                <a:spcPts val="500"/>
              </a:spcAft>
            </a:pPr>
            <a:r>
              <a:rPr lang="it-IT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Può essere dovuto (se previsto dal CCNL) un contributo aggiuntivo datoriale</a:t>
            </a:r>
          </a:p>
          <a:p>
            <a:pPr marL="0" indent="0">
              <a:lnSpc>
                <a:spcPct val="112000"/>
              </a:lnSpc>
              <a:spcBef>
                <a:spcPts val="400"/>
              </a:spcBef>
              <a:spcAft>
                <a:spcPts val="500"/>
              </a:spcAft>
              <a:buNone/>
            </a:pPr>
            <a:r>
              <a:rPr lang="it-IT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Adempimenti in fase di assunzione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it-IT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Informativa tracciabile, modulistica e monitoraggio dei 60 giorni.</a:t>
            </a:r>
          </a:p>
        </p:txBody>
      </p:sp>
      <p:sp>
        <p:nvSpPr>
          <p:cNvPr id="12" name="Shape 8"/>
          <p:cNvSpPr/>
          <p:nvPr/>
        </p:nvSpPr>
        <p:spPr>
          <a:xfrm>
            <a:off x="640080" y="5074920"/>
            <a:ext cx="10881360" cy="1188720"/>
          </a:xfrm>
          <a:prstGeom prst="roundRect">
            <a:avLst>
              <a:gd name="adj" fmla="val 7692"/>
            </a:avLst>
          </a:prstGeom>
          <a:solidFill>
            <a:srgbClr val="15233F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5285232"/>
            <a:ext cx="411480" cy="4114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523036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88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 la dimensione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1463040" y="5522976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L'adesione automatica vale per tutte le imprese. </a:t>
            </a:r>
            <a:r>
              <a:rPr lang="en-US" sz="1250" dirty="0">
                <a:solidFill>
                  <a:srgbClr val="AFC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 il TFR “che resta in azienda” va al Fondo di Tesoreria INPS sopra soglia: ≥ 60 dipendenti (2026-27), ≥ 50 (2028-31), ≥ 40 (dal 2032). 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C88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 DI VISTA DEL LAVORATORE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40080" y="749808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1523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Aderire al fondo: pro e contro per il dipendente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303520" cy="4023360"/>
          </a:xfrm>
          <a:prstGeom prst="roundRect">
            <a:avLst>
              <a:gd name="adj" fmla="val 2045"/>
            </a:avLst>
          </a:prstGeom>
          <a:solidFill>
            <a:srgbClr val="EAF3EE"/>
          </a:solidFill>
          <a:ln/>
          <a:effectLst>
            <a:outerShdw blurRad="114300" dist="38100" dir="5400000" algn="bl" rotWithShape="0">
              <a:srgbClr val="8A93A6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0116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17320" y="2002536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F7D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Potenziali vantaggi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914400" y="2560320"/>
            <a:ext cx="47548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Tassazione agevolata</a:t>
            </a:r>
            <a:endParaRPr lang="en-US" sz="1350" dirty="0"/>
          </a:p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Sulle prestazioni del fondo l'aliquota scende dal 15% fino al 9%; il TFR “classico” è tassato all'IRPEF media (circa 23-43%).</a:t>
            </a:r>
            <a:endParaRPr lang="en-US" sz="1350" dirty="0"/>
          </a:p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Contributo del datore</a:t>
            </a:r>
            <a:endParaRPr lang="en-US" sz="1350" dirty="0"/>
          </a:p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l'adesione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può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spettare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previsto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dal CCNL un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datoriale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aggiuntivo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garantice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montante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più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alto.</a:t>
            </a:r>
            <a:endParaRPr lang="en-US" sz="1350" dirty="0"/>
          </a:p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Rendimento di </a:t>
            </a:r>
            <a:r>
              <a:rPr lang="en-US" sz="1350" b="1" dirty="0" err="1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lungo</a:t>
            </a:r>
            <a:r>
              <a:rPr lang="en-US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period e </a:t>
            </a:r>
            <a:r>
              <a:rPr lang="en-US" sz="1350" b="1" dirty="0" err="1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flessibilità</a:t>
            </a:r>
            <a:r>
              <a:rPr lang="en-US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b="1" dirty="0" err="1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dell’investimento</a:t>
            </a:r>
            <a:endParaRPr lang="en-US" sz="1350" dirty="0"/>
          </a:p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fondo,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tramite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investimenti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personalizzati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garantire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medio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rendimento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superiore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inoltre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è possible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la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posizione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con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versamenti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individuali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volontari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godendo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deducibilità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fiscal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5.300 €.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6217920" y="1783080"/>
            <a:ext cx="5303520" cy="4023360"/>
          </a:xfrm>
          <a:prstGeom prst="roundRect">
            <a:avLst>
              <a:gd name="adj" fmla="val 2045"/>
            </a:avLst>
          </a:prstGeom>
          <a:solidFill>
            <a:srgbClr val="F7ECEB"/>
          </a:solidFill>
          <a:ln/>
          <a:effectLst>
            <a:outerShdw blurRad="114300" dist="38100" dir="5400000" algn="bl" rotWithShape="0">
              <a:srgbClr val="8A93A6">
                <a:alpha val="1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201168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995160" y="2002536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041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Potenziali svantaggi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6492240" y="2560320"/>
            <a:ext cx="47548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Scelta irreversibile</a:t>
            </a:r>
            <a:endParaRPr lang="en-US" sz="1350" dirty="0"/>
          </a:p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volta nel fondo, il TFR non può più tornare in azienda.</a:t>
            </a:r>
            <a:endParaRPr lang="en-US" sz="1350" dirty="0"/>
          </a:p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Maggiore </a:t>
            </a:r>
            <a:r>
              <a:rPr lang="en-US" sz="1350" b="1" dirty="0" err="1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rigidità</a:t>
            </a:r>
            <a:r>
              <a:rPr lang="en-US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b="1" dirty="0" err="1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nell’erogazione</a:t>
            </a:r>
            <a:r>
              <a:rPr lang="en-US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50" dirty="0"/>
          </a:p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Anticipazioni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riscatti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seguono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regole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vincoli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fondo.</a:t>
            </a:r>
            <a:endParaRPr lang="en-US" sz="1350" dirty="0"/>
          </a:p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350" b="1" dirty="0" err="1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Rendimento</a:t>
            </a:r>
            <a:r>
              <a:rPr lang="en-US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non </a:t>
            </a:r>
            <a:r>
              <a:rPr lang="en-US" sz="1350" b="1" dirty="0" err="1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garantito</a:t>
            </a:r>
            <a:r>
              <a:rPr lang="en-US" sz="1350" b="1" dirty="0">
                <a:solidFill>
                  <a:srgbClr val="1B24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50" dirty="0"/>
          </a:p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Salvo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opzione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 il “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garantito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 Il capitale è investito sui mercati: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quindi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possibili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oscillazioni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“negative”, a fronte della rivalutazione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fissa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garantita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TFR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mantenuto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Azienda, (1,5% + 75%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inflazione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</a:p>
          <a:p>
            <a:pPr marL="0" indent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350" b="1" dirty="0" err="1"/>
              <a:t>Erogazione</a:t>
            </a:r>
            <a:r>
              <a:rPr lang="en-US" sz="1350" b="1" dirty="0"/>
              <a:t> non correlate al rapport di Lavoro: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tfr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versato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 fondo non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erogato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automaticamente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lavoratore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occasione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della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cessazione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rapporto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Lavoro: Il TFR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può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essere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esegibile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solamente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prolungata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discoccupazione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secondo le 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regole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le </a:t>
            </a:r>
            <a:r>
              <a:rPr lang="en-US" sz="1200" dirty="0" err="1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modalità</a:t>
            </a:r>
            <a:r>
              <a:rPr lang="en-US" sz="1200" dirty="0">
                <a:solidFill>
                  <a:srgbClr val="5A66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definite dal fondo.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3108960"/>
            <a:ext cx="5486400" cy="5486400"/>
          </a:xfrm>
          <a:prstGeom prst="ellipse">
            <a:avLst/>
          </a:prstGeom>
          <a:solidFill>
            <a:srgbClr val="23365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9875520" y="-2011680"/>
            <a:ext cx="4937760" cy="4937760"/>
          </a:xfrm>
          <a:prstGeom prst="ellipse">
            <a:avLst/>
          </a:prstGeom>
          <a:solidFill>
            <a:srgbClr val="2C4A7C">
              <a:alpha val="45000"/>
            </a:srgbClr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37160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205740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sintesi e prossimi passi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868680" y="2926080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AFC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i 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neoassunti</a:t>
            </a:r>
            <a:r>
              <a:rPr lang="en-US" sz="1600" dirty="0">
                <a:solidFill>
                  <a:srgbClr val="AFC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dal 1° luglio: 60 giorni per scegliere, poi adesione automatica al fondo.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AFC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chi è 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già in forza senza nuovi contratti</a:t>
            </a:r>
            <a:r>
              <a:rPr lang="en-US" sz="1600" dirty="0">
                <a:solidFill>
                  <a:srgbClr val="AFC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nulla cambia in automatico. 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77240" y="4480560"/>
            <a:ext cx="10424160" cy="1371600"/>
          </a:xfrm>
          <a:prstGeom prst="roundRect">
            <a:avLst>
              <a:gd name="adj" fmla="val 6667"/>
            </a:avLst>
          </a:prstGeom>
          <a:solidFill>
            <a:srgbClr val="23365C"/>
          </a:solidFill>
          <a:ln/>
        </p:spPr>
        <p:txBody>
          <a:bodyPr/>
          <a:lstStyle/>
          <a:p>
            <a:endParaRPr lang="it-IT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" y="4983480"/>
            <a:ext cx="502920" cy="5029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920240" y="4846320"/>
            <a:ext cx="9144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Siamo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ad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assistervi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predisporre informative e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modulistica</a:t>
            </a:r>
            <a:endParaRPr lang="en-US" sz="155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12000"/>
              </a:lnSpc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Siamo a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vostra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disposizione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per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Consulenza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Specifica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volta a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valutare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congiuntamente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eventuali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interessi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aziendali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nell’indirizzare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lavoratori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neoassunti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verso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scelte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consapevoli</a:t>
            </a: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1014</Words>
  <Application>Microsoft Office PowerPoint</Application>
  <PresentationFormat>Widescreen</PresentationFormat>
  <Paragraphs>94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Previdenza complementare e TFR — dal 1° luglio 2026</dc:title>
  <dc:subject>PptxGenJS Presentation</dc:subject>
  <dc:creator>[ NOME STUDIO ]</dc:creator>
  <cp:lastModifiedBy>Federico Biffi</cp:lastModifiedBy>
  <cp:revision>6</cp:revision>
  <dcterms:created xsi:type="dcterms:W3CDTF">2026-06-26T10:16:30Z</dcterms:created>
  <dcterms:modified xsi:type="dcterms:W3CDTF">2026-07-03T12:43:21Z</dcterms:modified>
</cp:coreProperties>
</file>